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Click to edit Master title style</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stStyle>
          <a:p>
            <a:pPr lvl="0">
              <a:defRPr sz="1800">
                <a:solidFill>
                  <a:srgbClr val="000000"/>
                </a:solidFill>
              </a:defRPr>
            </a:pPr>
            <a:r>
              <a:rPr sz="3200">
                <a:solidFill>
                  <a:srgbClr val="888888"/>
                </a:solidFill>
              </a:rPr>
              <a:t>Click to edit Master subtitle style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Click to edit Master title style</a:t>
            </a:r>
          </a:p>
        </p:txBody>
      </p:sp>
      <p:sp>
        <p:nvSpPr>
          <p:cNvPr id="40" name="Shape 40"/>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Click to edit Master title style</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Click to edit Master title style</a:t>
            </a:r>
          </a:p>
        </p:txBody>
      </p:sp>
      <p:sp>
        <p:nvSpPr>
          <p:cNvPr id="11" name="Shape 11"/>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Click to edit Master title style</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Click to edit Master text styles</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Click to edit Master title style</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23" name="Shape 23"/>
          <p:cNvSpPr/>
          <p:nvPr>
            <p:ph type="body" idx="1"/>
          </p:nvPr>
        </p:nvSpPr>
        <p:spPr>
          <a:xfrm>
            <a:off x="457200" y="1435465"/>
            <a:ext cx="4040188" cy="739410"/>
          </a:xfrm>
          <a:prstGeom prst="rect">
            <a:avLst/>
          </a:prstGeom>
        </p:spPr>
        <p:txBody>
          <a:bodyPr anchor="b"/>
          <a:lstStyle>
            <a:lvl1pPr marL="0" indent="0">
              <a:spcBef>
                <a:spcPts val="500"/>
              </a:spcBef>
              <a:buSzTx/>
              <a:buFontTx/>
              <a:buNone/>
              <a:defRPr b="1" sz="2400"/>
            </a:lvl1pPr>
          </a:lstStyle>
          <a:p>
            <a:pPr lvl="0">
              <a:defRPr b="0" sz="1800"/>
            </a:pPr>
            <a:r>
              <a:rPr b="1" sz="2400"/>
              <a:t>Click to edit Master text styles</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sz="1800"/>
            </a:pPr>
            <a:r>
              <a:rPr sz="4400"/>
              <a:t>Click to edit Master title style</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Click to edit Master title style</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Click to edit Master title style</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Click to edit Master text styles</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Click to edit Master title style</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685800" y="2130425"/>
            <a:ext cx="7772400" cy="1470025"/>
          </a:xfrm>
          <a:prstGeom prst="rect">
            <a:avLst/>
          </a:prstGeom>
        </p:spPr>
        <p:txBody>
          <a:bodyPr/>
          <a:lstStyle/>
          <a:p>
            <a:pPr lvl="0">
              <a:defRPr sz="1800"/>
            </a:pPr>
            <a:r>
              <a:rPr sz="4400"/>
              <a:t>How to Write a Summary</a:t>
            </a:r>
          </a:p>
        </p:txBody>
      </p:sp>
      <p:sp>
        <p:nvSpPr>
          <p:cNvPr id="50" name="Shape 50"/>
          <p:cNvSpPr/>
          <p:nvPr>
            <p:ph type="body" idx="1"/>
          </p:nvPr>
        </p:nvSpPr>
        <p:spPr>
          <a:xfrm>
            <a:off x="1371600" y="3886200"/>
            <a:ext cx="6400800" cy="1752600"/>
          </a:xfrm>
          <a:prstGeom prst="rect">
            <a:avLst/>
          </a:prstGeom>
        </p:spPr>
        <p:txBody>
          <a:bodyPr/>
          <a:lstStyle/>
          <a:p>
            <a:pPr lvl="0">
              <a:defRPr sz="1800">
                <a:solidFill>
                  <a:srgbClr val="000000"/>
                </a:solidFill>
              </a:defRPr>
            </a:pPr>
            <a:r>
              <a:rPr sz="3200">
                <a:solidFill>
                  <a:srgbClr val="888888"/>
                </a:solidFill>
              </a:rPr>
              <a:t>Eight Easy Steps</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1219200" y="2057400"/>
            <a:ext cx="5638800" cy="2225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http://www.enotes.com/topics/how-write-summary</a:t>
            </a:r>
          </a:p>
          <a:p>
            <a:pPr lvl="0"/>
          </a:p>
          <a:p>
            <a:pPr lvl="0"/>
            <a:r>
              <a:t>© 2012 eNotes.com, Inc. All Rights Reserved</a:t>
            </a:r>
          </a:p>
          <a:p>
            <a:pPr lvl="0"/>
          </a:p>
          <a:p>
            <a:pPr lvl="0"/>
          </a:p>
          <a:p>
            <a:pPr lvl="0"/>
            <a:r>
              <a:t>http://www.youtube.com/watch?v=-zgKOguRrRs</a:t>
            </a:r>
          </a:p>
          <a:p>
            <a:pPr lvl="0"/>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381000" y="380999"/>
            <a:ext cx="8153400" cy="590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4000"/>
              <a:t>How to Write a Summary in 8 Easy Steps</a:t>
            </a:r>
            <a:br>
              <a:rPr b="1" sz="4000"/>
            </a:br>
            <a:endParaRPr sz="2400"/>
          </a:p>
          <a:p>
            <a:pPr lvl="0"/>
            <a:endParaRPr sz="2400"/>
          </a:p>
          <a:p>
            <a:pPr lvl="0"/>
            <a:endParaRPr sz="2400"/>
          </a:p>
          <a:p>
            <a:pPr lvl="0"/>
            <a:r>
              <a:rPr sz="2400"/>
              <a:t>Writing a good summary demonstrates that you clearly understand a text...and that you can communicate that understanding to your readers.</a:t>
            </a:r>
            <a:endParaRPr sz="2400"/>
          </a:p>
          <a:p>
            <a:pPr lvl="0"/>
            <a:r>
              <a:rPr sz="2400"/>
              <a:t> </a:t>
            </a:r>
            <a:endParaRPr sz="2400"/>
          </a:p>
          <a:p>
            <a:pPr lvl="0" marL="381000" indent="-381000">
              <a:buSzPct val="100000"/>
              <a:buFont typeface="Arial"/>
              <a:buChar char="•"/>
            </a:pPr>
            <a:r>
              <a:rPr sz="2400"/>
              <a:t>A summary can be tricky to write at first because it’s tempting to include too much or too little information.</a:t>
            </a:r>
            <a:endParaRPr sz="2400"/>
          </a:p>
          <a:p>
            <a:pPr lvl="0" marL="285750" indent="-285750">
              <a:buSzPct val="100000"/>
              <a:buFont typeface="Arial"/>
              <a:buChar char="•"/>
            </a:pPr>
            <a:endParaRPr sz="2400"/>
          </a:p>
          <a:p>
            <a:pPr lvl="0" marL="381000" indent="-381000">
              <a:buSzPct val="100000"/>
              <a:buFont typeface="Arial"/>
              <a:buChar char="•"/>
            </a:pPr>
            <a:r>
              <a:rPr sz="2400"/>
              <a:t> But by following this easy 8-step method, you will be able to summarize texts quickly and successfully for any class or subject.</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nvSpPr>
        <p:spPr>
          <a:xfrm>
            <a:off x="609600" y="228599"/>
            <a:ext cx="8077200" cy="578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711200" indent="-711200">
              <a:buSzPct val="100000"/>
              <a:buAutoNum type="arabicParenR" startAt="1"/>
            </a:pPr>
            <a:r>
              <a:rPr b="1" sz="2800"/>
              <a:t>Divide…and conquer.</a:t>
            </a:r>
            <a:r>
              <a:rPr sz="2800"/>
              <a:t> </a:t>
            </a:r>
            <a:endParaRPr sz="2800"/>
          </a:p>
          <a:p>
            <a:pPr lvl="0" marL="711200" indent="-711200">
              <a:buSzPct val="100000"/>
              <a:buFont typeface="Arial"/>
              <a:buChar char="•"/>
            </a:pPr>
            <a:r>
              <a:rPr sz="2800"/>
              <a:t>First off, skim the text you are going to summarize and divide it into sections. </a:t>
            </a:r>
            <a:endParaRPr sz="2800"/>
          </a:p>
          <a:p>
            <a:pPr lvl="0" marL="711200" indent="-711200">
              <a:buSzPct val="100000"/>
              <a:buFont typeface="Arial"/>
              <a:buChar char="•"/>
            </a:pPr>
            <a:r>
              <a:rPr sz="2800"/>
              <a:t>Focus on any headings and subheadings. </a:t>
            </a:r>
            <a:endParaRPr sz="2800"/>
          </a:p>
          <a:p>
            <a:pPr lvl="0" marL="711200" indent="-711200">
              <a:buSzPct val="100000"/>
              <a:buFont typeface="Arial"/>
              <a:buChar char="•"/>
            </a:pPr>
            <a:r>
              <a:rPr sz="2800"/>
              <a:t>Also look at any bold-faced terms and make sure you understand them before you read</a:t>
            </a:r>
            <a:endParaRPr sz="2800"/>
          </a:p>
          <a:p>
            <a:pPr lvl="0" marL="457200" indent="-457200">
              <a:buSzPct val="100000"/>
              <a:buAutoNum type="arabicParenR" startAt="1"/>
            </a:pPr>
            <a:endParaRPr sz="2800"/>
          </a:p>
          <a:p>
            <a:pPr lvl="0"/>
            <a:r>
              <a:rPr b="1" sz="2800"/>
              <a:t> 2)   Read.</a:t>
            </a:r>
            <a:r>
              <a:rPr sz="2800"/>
              <a:t> </a:t>
            </a:r>
            <a:endParaRPr sz="2800"/>
          </a:p>
          <a:p>
            <a:pPr lvl="0" marL="711200" indent="-711200">
              <a:buSzPct val="100000"/>
              <a:buFont typeface="Arial"/>
              <a:buChar char="•"/>
            </a:pPr>
            <a:r>
              <a:rPr sz="2800"/>
              <a:t>Now that you’ve prepared, go ahead and read the selection. </a:t>
            </a:r>
            <a:endParaRPr sz="2800"/>
          </a:p>
          <a:p>
            <a:pPr lvl="0" marL="711200" indent="-711200">
              <a:buSzPct val="100000"/>
              <a:buFont typeface="Arial"/>
              <a:buChar char="•"/>
            </a:pPr>
            <a:r>
              <a:rPr sz="2800"/>
              <a:t>Read straight through. At this point, you don’t need to stop to look up anything that gives you trouble—just get a feel for the author’s tone, style, and main idea.</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nvSpPr>
        <p:spPr>
          <a:xfrm>
            <a:off x="152400" y="0"/>
            <a:ext cx="8763000" cy="6949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3) Reread. </a:t>
            </a:r>
            <a:endParaRPr b="1" sz="2800"/>
          </a:p>
          <a:p>
            <a:pPr lvl="0" marL="609600" indent="-609600">
              <a:buSzPct val="100000"/>
              <a:buFont typeface="Arial"/>
              <a:buChar char="•"/>
            </a:pPr>
            <a:r>
              <a:rPr sz="2400"/>
              <a:t>Rereading should be </a:t>
            </a:r>
            <a:r>
              <a:rPr i="1" sz="2400"/>
              <a:t>active</a:t>
            </a:r>
            <a:r>
              <a:rPr sz="2400"/>
              <a:t> reading. </a:t>
            </a:r>
            <a:endParaRPr sz="2400"/>
          </a:p>
          <a:p>
            <a:pPr lvl="0" marL="609600" indent="-609600">
              <a:buSzPct val="100000"/>
              <a:buFont typeface="Arial"/>
              <a:buChar char="•"/>
            </a:pPr>
            <a:r>
              <a:rPr sz="2400"/>
              <a:t>Underline topic sentences and key facts. </a:t>
            </a:r>
            <a:endParaRPr sz="2400"/>
          </a:p>
          <a:p>
            <a:pPr lvl="0" marL="609600" indent="-609600">
              <a:buSzPct val="100000"/>
              <a:buFont typeface="Arial"/>
              <a:buChar char="•"/>
            </a:pPr>
            <a:r>
              <a:rPr sz="2400"/>
              <a:t>Label areas that you want to refer to as you write your summary. </a:t>
            </a:r>
            <a:endParaRPr sz="2400"/>
          </a:p>
          <a:p>
            <a:pPr lvl="0" marL="609600" indent="-609600">
              <a:buSzPct val="100000"/>
              <a:buFont typeface="Arial"/>
              <a:buChar char="•"/>
            </a:pPr>
            <a:r>
              <a:rPr sz="2400"/>
              <a:t>Also label areas that should be avoided because the details—though they may be interesting—are too specific. Identify areas that you do not understand and try to clarify those points. </a:t>
            </a:r>
            <a:endParaRPr sz="2400"/>
          </a:p>
          <a:p>
            <a:pPr lvl="0"/>
            <a:br>
              <a:rPr sz="2400"/>
            </a:br>
            <a:r>
              <a:rPr b="1" sz="2800"/>
              <a:t>4) One sentence at a time.</a:t>
            </a:r>
            <a:r>
              <a:rPr sz="2800"/>
              <a:t> </a:t>
            </a:r>
            <a:endParaRPr sz="2800"/>
          </a:p>
          <a:p>
            <a:pPr lvl="0" marL="609600" indent="-609600">
              <a:buSzPct val="100000"/>
              <a:buFont typeface="Arial"/>
              <a:buChar char="•"/>
            </a:pPr>
            <a:r>
              <a:rPr sz="2400"/>
              <a:t>You should now have a firm grasp on the text you will be summarizing. </a:t>
            </a:r>
            <a:endParaRPr sz="2400"/>
          </a:p>
          <a:p>
            <a:pPr lvl="0" marL="609600" indent="-609600">
              <a:buSzPct val="100000"/>
              <a:buFont typeface="Arial"/>
              <a:buChar char="•"/>
            </a:pPr>
            <a:r>
              <a:rPr sz="2400"/>
              <a:t>In steps 1–3, you divided the piece into sections and located the author’s main ideas and points.</a:t>
            </a:r>
            <a:endParaRPr sz="2400"/>
          </a:p>
          <a:p>
            <a:pPr lvl="0" marL="609600" indent="-609600">
              <a:buSzPct val="100000"/>
              <a:buFont typeface="Arial"/>
              <a:buChar char="•"/>
            </a:pPr>
            <a:r>
              <a:rPr sz="2400"/>
              <a:t> Now write down the main idea of each section in one well-developed sentence.</a:t>
            </a:r>
            <a:endParaRPr sz="2400"/>
          </a:p>
          <a:p>
            <a:pPr lvl="0" marL="609600" indent="-609600">
              <a:buSzPct val="100000"/>
              <a:buFont typeface="Arial"/>
              <a:buChar char="•"/>
            </a:pPr>
            <a:r>
              <a:rPr sz="2400"/>
              <a:t> Make sure that what you include in your sentences are key points, not minor details.</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nvSpPr>
        <p:spPr>
          <a:xfrm>
            <a:off x="0" y="-1"/>
            <a:ext cx="8839200" cy="654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5) Write a thesis statement.</a:t>
            </a:r>
            <a:r>
              <a:rPr sz="2400"/>
              <a:t> </a:t>
            </a:r>
            <a:endParaRPr sz="2400"/>
          </a:p>
          <a:p>
            <a:pPr lvl="0" marL="457200" indent="-457200">
              <a:buSzPct val="100000"/>
              <a:buFont typeface="Arial"/>
              <a:buChar char="•"/>
            </a:pPr>
            <a:r>
              <a:rPr sz="2400"/>
              <a:t>   This is the key to any well-written summary. Review the sentences you wrote in step 4. </a:t>
            </a:r>
            <a:endParaRPr sz="2400"/>
          </a:p>
          <a:p>
            <a:pPr lvl="0" marL="457200" indent="-457200">
              <a:buSzPct val="100000"/>
              <a:buFont typeface="Arial"/>
              <a:buChar char="•"/>
            </a:pPr>
            <a:r>
              <a:rPr sz="2400"/>
              <a:t>From them, you should be able to create a thesis statement that clearly communicates what the entire text was trying to achieve. </a:t>
            </a:r>
            <a:endParaRPr sz="2400"/>
          </a:p>
          <a:p>
            <a:pPr lvl="0" marL="342900" indent="-342900">
              <a:buSzPct val="100000"/>
              <a:buFont typeface="Arial"/>
              <a:buChar char="•"/>
            </a:pPr>
            <a:endParaRPr sz="2400"/>
          </a:p>
          <a:p>
            <a:pPr lvl="0"/>
            <a:endParaRPr sz="2800"/>
          </a:p>
          <a:p>
            <a:pPr lvl="0" marL="381000" indent="-381000">
              <a:buSzPct val="100000"/>
              <a:buFont typeface="Arial"/>
              <a:buChar char="•"/>
            </a:pPr>
            <a:r>
              <a:rPr sz="2000"/>
              <a:t>Sometimes, the central idea of the piece is stated in the introduction or first paragraph, and the supporting ideas of this central idea are presented one by one in the following paragraphs. </a:t>
            </a:r>
            <a:endParaRPr sz="2000"/>
          </a:p>
          <a:p>
            <a:pPr lvl="0" marL="381000" indent="-381000">
              <a:buSzPct val="100000"/>
              <a:buFont typeface="Arial"/>
              <a:buChar char="•"/>
            </a:pPr>
            <a:r>
              <a:rPr sz="2000"/>
              <a:t>Always read the introductory paragraph thoughtfully and look for a thesis statement. Finding the thesis statement is like finding a key to a locked door.</a:t>
            </a:r>
            <a:endParaRPr sz="2000"/>
          </a:p>
          <a:p>
            <a:pPr lvl="0" marL="381000" indent="-381000">
              <a:buSzPct val="100000"/>
              <a:buFont typeface="Arial"/>
              <a:buChar char="•"/>
            </a:pPr>
            <a:r>
              <a:rPr sz="2000"/>
              <a:t> Frequently, however, the thesis, or central idea, is implied or suggested. Thus, you will have to work harder to figure out what the author wants readers to understand. </a:t>
            </a:r>
            <a:endParaRPr sz="2000"/>
          </a:p>
          <a:p>
            <a:pPr lvl="0" marL="381000" indent="-381000">
              <a:buSzPct val="100000"/>
              <a:buFont typeface="Arial"/>
              <a:buChar char="•"/>
            </a:pPr>
            <a:r>
              <a:rPr sz="2000"/>
              <a:t>Use any hints that may shed light on the meaning of the piece: pay attention to the title and any headings and to the opening and closing lines of paragraphs.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nvSpPr>
        <p:spPr>
          <a:xfrm>
            <a:off x="228600" y="152399"/>
            <a:ext cx="8534400" cy="660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p>
          <a:p>
            <a:pPr lvl="0"/>
            <a:r>
              <a:rPr b="1" sz="2400"/>
              <a:t>6) Ready to write.</a:t>
            </a:r>
            <a:r>
              <a:rPr sz="2400"/>
              <a:t> </a:t>
            </a:r>
            <a:endParaRPr sz="2400"/>
          </a:p>
          <a:p>
            <a:pPr lvl="0" marL="457200" indent="-457200">
              <a:buSzPct val="100000"/>
              <a:buFont typeface="Arial"/>
              <a:buChar char="•"/>
            </a:pPr>
            <a:r>
              <a:rPr sz="2400"/>
              <a:t>  At this point, your first draft is virtually done. You can use the thesis statement as the introductory sentence of your summary, and your other sentences can make up the body. </a:t>
            </a:r>
            <a:endParaRPr sz="2400"/>
          </a:p>
          <a:p>
            <a:pPr lvl="0" marL="457200" indent="-457200">
              <a:buSzPct val="100000"/>
              <a:buFont typeface="Arial"/>
              <a:buChar char="•"/>
            </a:pPr>
            <a:r>
              <a:rPr sz="2400"/>
              <a:t>Make sure that they are in order. Add some transition words (</a:t>
            </a:r>
            <a:r>
              <a:rPr i="1" sz="2400"/>
              <a:t>then</a:t>
            </a:r>
            <a:r>
              <a:rPr sz="2400"/>
              <a:t>, </a:t>
            </a:r>
            <a:r>
              <a:rPr i="1" sz="2400"/>
              <a:t>however</a:t>
            </a:r>
            <a:r>
              <a:rPr sz="2400"/>
              <a:t>, </a:t>
            </a:r>
            <a:r>
              <a:rPr i="1" sz="2400"/>
              <a:t>also</a:t>
            </a:r>
            <a:r>
              <a:rPr sz="2400"/>
              <a:t>, </a:t>
            </a:r>
            <a:r>
              <a:rPr i="1" sz="2400"/>
              <a:t>moreover</a:t>
            </a:r>
            <a:r>
              <a:rPr sz="2400"/>
              <a:t>) that help with the overall structure and flow of the summary. And once you are actually putting pen to paper (or fingers to keys!), remember these tips:</a:t>
            </a:r>
            <a:endParaRPr sz="2400"/>
          </a:p>
          <a:p>
            <a:pPr lvl="0"/>
            <a:endParaRPr sz="2000"/>
          </a:p>
          <a:p>
            <a:pPr lvl="0"/>
            <a:endParaRPr sz="2000"/>
          </a:p>
          <a:p>
            <a:pPr lvl="0"/>
            <a:r>
              <a:rPr sz="2000"/>
              <a:t>Write in the present tense.</a:t>
            </a:r>
            <a:endParaRPr sz="2000"/>
          </a:p>
          <a:p>
            <a:pPr lvl="0"/>
            <a:r>
              <a:rPr sz="2000"/>
              <a:t>Make sure to include the author and title of the work.</a:t>
            </a:r>
            <a:endParaRPr sz="2000"/>
          </a:p>
          <a:p>
            <a:pPr lvl="0"/>
            <a:r>
              <a:rPr sz="2000"/>
              <a:t>Be concise: a summary should not be equal in length to the original text.</a:t>
            </a:r>
            <a:endParaRPr sz="2000"/>
          </a:p>
          <a:p>
            <a:pPr lvl="0"/>
            <a:r>
              <a:rPr sz="2000"/>
              <a:t>If you must use the words of the author, cite them.</a:t>
            </a:r>
            <a:endParaRPr sz="2000"/>
          </a:p>
          <a:p>
            <a:pPr lvl="0"/>
            <a:r>
              <a:rPr sz="2000"/>
              <a:t>Don't put your own opinions, ideas, or interpretations into the summary. The purpose of writing a summary is to accurately represent what the author wanted to say, not to provide a critique</a:t>
            </a:r>
            <a:r>
              <a:rPr sz="2400"/>
              <a:t>.</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nvSpPr>
        <p:spPr>
          <a:xfrm>
            <a:off x="533400" y="304801"/>
            <a:ext cx="8001000" cy="432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200"/>
              <a:t>7)  In writing the summary, let your reader know the piece that you are summarizing. Identify the title, author and source of the piece. You may want to use this formula:</a:t>
            </a:r>
            <a:endParaRPr sz="3200"/>
          </a:p>
          <a:p>
            <a:pPr lvl="0"/>
            <a:r>
              <a:rPr sz="3200"/>
              <a:t>In "Title of the Piece" (source and date of piece), author shows that: central idea of the piece. The author supports the main idea by using _____________________ and showing that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nvSpPr>
        <p:spPr>
          <a:xfrm>
            <a:off x="533400" y="914399"/>
            <a:ext cx="83820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2800"/>
              <a:t>8) Revise.</a:t>
            </a:r>
            <a:r>
              <a:rPr sz="2800"/>
              <a:t> Once you are certain that your summary is accurate, you should (as with any piece of writing) revise it for style, grammar, and punctuation. If you have time, give your summary to someone else to read. This person should be able to understand the main text based on your summary alone. If he or she does not, you may have focused too much on one area of the piece and not enough on the author’s main idea.</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nvSpPr>
        <p:spPr>
          <a:xfrm>
            <a:off x="228600" y="76200"/>
            <a:ext cx="8610600" cy="6733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3200"/>
              <a:t>Remember:</a:t>
            </a:r>
            <a:endParaRPr sz="3200"/>
          </a:p>
          <a:p>
            <a:pPr lvl="0"/>
            <a:r>
              <a:rPr sz="3200"/>
              <a:t>Do not rewrite the original piece. </a:t>
            </a:r>
            <a:endParaRPr sz="3200"/>
          </a:p>
          <a:p>
            <a:pPr lvl="0"/>
            <a:r>
              <a:rPr sz="3200"/>
              <a:t>Keep your summary short. </a:t>
            </a:r>
            <a:endParaRPr sz="3200"/>
          </a:p>
          <a:p>
            <a:pPr lvl="0"/>
            <a:r>
              <a:rPr sz="3200"/>
              <a:t>Use your own wording. </a:t>
            </a:r>
            <a:endParaRPr sz="3200"/>
          </a:p>
          <a:p>
            <a:pPr lvl="0"/>
            <a:r>
              <a:rPr sz="3200"/>
              <a:t>Refer to the central and main ideas of the original piece. </a:t>
            </a:r>
            <a:endParaRPr sz="3200"/>
          </a:p>
          <a:p>
            <a:pPr lvl="0"/>
            <a:r>
              <a:rPr sz="3200"/>
              <a:t>Read with who, what, when, where, why and how questions in mind. </a:t>
            </a:r>
            <a:endParaRPr sz="3200"/>
          </a:p>
          <a:p>
            <a:pPr lvl="0"/>
            <a:r>
              <a:rPr sz="3200"/>
              <a:t>Do not put in your opinion of the issue or topic discussed in the original piece. Often, instructors ask students to put their opinions in a paragraph separate from the summary. </a:t>
            </a:r>
            <a:endParaRPr sz="3200"/>
          </a:p>
          <a:p>
            <a:pPr lvl="0"/>
            <a:endParaRPr sz="3200"/>
          </a:p>
          <a:p>
            <a:pPr lvl="0"/>
            <a:r>
              <a:t>http://homepage.smc.edu/reading_lab/writing_a_summary.htm</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